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2" r:id="rId3"/>
    <p:sldId id="260" r:id="rId4"/>
    <p:sldId id="258" r:id="rId5"/>
    <p:sldId id="259" r:id="rId6"/>
    <p:sldId id="263" r:id="rId7"/>
    <p:sldId id="256" r:id="rId8"/>
    <p:sldId id="265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101206-CDA0-41A3-B0F0-371AC41A32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E07975-4681-4F13-B5B3-ED00D29D9F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F68E64-EDFC-4E0C-9577-E1DB87A062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65F4E-F8F7-4FD8-AD95-1D503967AC81}" type="datetimeFigureOut">
              <a:rPr lang="en-US" smtClean="0"/>
              <a:t>3/31/2021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0AB839-5D3A-44E0-9C53-2B5A1845A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AAF5BD-9AC1-4681-AD2D-DB1F2B24D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EF3BA-996C-46D7-B97A-3AFC521F1D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3272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04ED2B-0DDC-464F-BBC5-BE631BD44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B49118-4043-49D5-A970-DAE04BC506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FB78AF-0720-44C0-B6BC-685CC15214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65F4E-F8F7-4FD8-AD95-1D503967AC81}" type="datetimeFigureOut">
              <a:rPr lang="en-US" smtClean="0"/>
              <a:t>3/31/2021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B63AFE-CCFC-4D29-A07A-AC108D045B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9C987B-631D-4844-AB58-A9C38D94B9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EF3BA-996C-46D7-B97A-3AFC521F1D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3228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CCED13E-7D8E-4C3F-936C-B19250C79D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913C967-0440-4546-9DFD-582958E5A2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4D3F7D-C322-4B79-8CE5-0C17D53B14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65F4E-F8F7-4FD8-AD95-1D503967AC81}" type="datetimeFigureOut">
              <a:rPr lang="en-US" smtClean="0"/>
              <a:t>3/31/2021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F31FBD-B4A0-4CC6-9671-6CA08E792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8D5B16-C0D6-4051-B620-B16F5F8863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EF3BA-996C-46D7-B97A-3AFC521F1D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7672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4A5D98-C67F-4B6A-9023-374ACF255C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521823-DD0F-4B34-8A75-5ED620AA73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32558C-879E-4A1C-9DED-70782F3387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65F4E-F8F7-4FD8-AD95-1D503967AC81}" type="datetimeFigureOut">
              <a:rPr lang="en-US" smtClean="0"/>
              <a:t>3/31/2021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ED284A-E6A6-48B7-B847-217E20D88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7BE111-6CA5-49D9-B27F-5978681A0B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EF3BA-996C-46D7-B97A-3AFC521F1D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4643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EA048-4BDE-4C7E-8D26-0C38D439DF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B1B0F4-1E99-423C-AB7B-210F06FB07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DB8FF2-D7A9-4FBB-B041-BEF33FA0DC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65F4E-F8F7-4FD8-AD95-1D503967AC81}" type="datetimeFigureOut">
              <a:rPr lang="en-US" smtClean="0"/>
              <a:t>3/31/2021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8F7F5E-09F7-4B09-89C6-E2792F8F64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E7F864-3151-4320-95C9-66F18F6131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EF3BA-996C-46D7-B97A-3AFC521F1D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2369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37117-8D67-4FB5-879C-71440C49F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614DDC-5551-457B-8AA5-C086DB5BC5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E87937-B6CE-4680-90C5-517C0E816D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129EAC-7E9E-43E8-94C9-06BD3BBBF2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65F4E-F8F7-4FD8-AD95-1D503967AC81}" type="datetimeFigureOut">
              <a:rPr lang="en-US" smtClean="0"/>
              <a:t>3/31/2021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8350F6-1E04-42FF-B771-D513CEB5EB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39E5D1-24C9-499B-B94A-33C6897E1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EF3BA-996C-46D7-B97A-3AFC521F1D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0141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B30D7A-F309-4462-88AC-9F7A48A8A1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2F40E-C223-4512-B59A-10A1691C65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C9C487-8012-48B7-A64B-B652F145D4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EAA4B9E-E590-46C5-8181-7614AEE26F7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F2A7BB5-344E-4B7F-A763-E51834BAD42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0D4DAD7-D693-4BC6-9A0B-342A518951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65F4E-F8F7-4FD8-AD95-1D503967AC81}" type="datetimeFigureOut">
              <a:rPr lang="en-US" smtClean="0"/>
              <a:t>3/31/2021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D7CCA96-7CE4-454C-9AF9-F3CA45CE8C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CF33AB1-9AF1-4A2F-BCCD-B8B745A4A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EF3BA-996C-46D7-B97A-3AFC521F1D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926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9FC93-3EB2-4ECD-BE14-73EAEB3C2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24FB468-8F34-4A7A-87DE-AF92507B16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65F4E-F8F7-4FD8-AD95-1D503967AC81}" type="datetimeFigureOut">
              <a:rPr lang="en-US" smtClean="0"/>
              <a:t>3/31/2021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D7B930-60E6-4304-BBEF-3082885BC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E8292E-D6F6-4779-8910-0C620FC2B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EF3BA-996C-46D7-B97A-3AFC521F1D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0464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98324F-73AB-4A23-82E3-0E4AF9A119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65F4E-F8F7-4FD8-AD95-1D503967AC81}" type="datetimeFigureOut">
              <a:rPr lang="en-US" smtClean="0"/>
              <a:t>3/31/2021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FE477E2-82DB-4668-860A-100C82E7FC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6AF071-942C-4FF1-BEFA-D579C86665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EF3BA-996C-46D7-B97A-3AFC521F1D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485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B6BA80-82E8-4FB9-B721-643F29039D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5C50BC-6B2E-4B7F-A562-C96D40E1BD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B31CA8-8623-410A-BB8A-55A96A2A95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F040A0-01B5-4719-8544-6F24D6D8FA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65F4E-F8F7-4FD8-AD95-1D503967AC81}" type="datetimeFigureOut">
              <a:rPr lang="en-US" smtClean="0"/>
              <a:t>3/31/2021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3B4756-4CDE-4302-A0FF-EA9BDFB2D2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159655-1242-4F26-BC2F-4A52779C8B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EF3BA-996C-46D7-B97A-3AFC521F1D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2366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278CAE-1554-469E-A019-D3A4F46416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19064E-DBEC-4257-8B84-BCE0FDE726C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D246B0-60CC-4F01-84A5-99885336AC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934E58-DBD8-4D8C-88BC-552F25F794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65F4E-F8F7-4FD8-AD95-1D503967AC81}" type="datetimeFigureOut">
              <a:rPr lang="en-US" smtClean="0"/>
              <a:t>3/31/2021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AC1F25-9D56-45B0-BCDC-0B7498A5DE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2439B8-06C0-4EA2-8F83-B7F12D2D07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EF3BA-996C-46D7-B97A-3AFC521F1D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519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BD0FD65-921E-45DF-8181-D98C07FDD4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0D41CF-6672-41ED-9FD7-6EDB68FFF1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B0B6B8-393B-4FE1-BF15-742726CA0AF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F65F4E-F8F7-4FD8-AD95-1D503967AC81}" type="datetimeFigureOut">
              <a:rPr lang="en-US" smtClean="0"/>
              <a:t>3/31/2021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A8363B-106C-4E16-B89B-5E39672D99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316B16-F56F-404C-A6A9-6CA8FB5F2F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CEF3BA-996C-46D7-B97A-3AFC521F1D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2621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918C73-BD3D-4292-A542-5B751FE1F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Causal language?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3D4295-1D1A-4FAB-AEF7-19F3761D99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4B9102-91FA-4BAC-BEB0-2BDC12E6C8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907" y="2011203"/>
            <a:ext cx="10624185" cy="3845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2692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6BA18-518A-484C-888D-AA736048AF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333276-CEC8-44F0-BD13-C306B9B634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B026AA-D51B-4146-A617-0902546141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234" y="576501"/>
            <a:ext cx="10877532" cy="5704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3186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142D43-7876-47FE-B0AB-1842068E98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96" y="4571216"/>
            <a:ext cx="10906008" cy="111541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endParaRPr lang="en-US" sz="60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Content Placeholder 4" descr="Diagram, schematic&#10;&#10;Description automatically generated">
            <a:extLst>
              <a:ext uri="{FF2B5EF4-FFF2-40B4-BE49-F238E27FC236}">
                <a16:creationId xmlns:a16="http://schemas.microsoft.com/office/drawing/2014/main" id="{37C767B3-84D4-4223-A615-4889E1F7E4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84" r="15014" b="-2"/>
          <a:stretch/>
        </p:blipFill>
        <p:spPr>
          <a:xfrm rot="5400000">
            <a:off x="749692" y="282706"/>
            <a:ext cx="5944719" cy="6158113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0188E89-AF78-40F6-B787-E9BD9C6256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5778706"/>
            <a:ext cx="9144000" cy="0"/>
          </a:xfrm>
          <a:prstGeom prst="line">
            <a:avLst/>
          </a:prstGeom>
          <a:ln w="19050">
            <a:solidFill>
              <a:srgbClr val="BB965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36507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4823A-C037-4C37-8B3F-8139D2C1E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 descr="Diagram&#10;&#10;Description automatically generated">
            <a:extLst>
              <a:ext uri="{FF2B5EF4-FFF2-40B4-BE49-F238E27FC236}">
                <a16:creationId xmlns:a16="http://schemas.microsoft.com/office/drawing/2014/main" id="{71204FAB-003D-4E5F-BFFD-040A93C07C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958138" y="672703"/>
            <a:ext cx="4352925" cy="3264693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D4AFC49-DBEA-4541-8CF6-C3FC8349BA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925" y="128587"/>
            <a:ext cx="8039100" cy="4905375"/>
          </a:xfrm>
          <a:prstGeom prst="rect">
            <a:avLst/>
          </a:prstGeom>
        </p:spPr>
      </p:pic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FBC5233A-CC77-41F2-945C-DE3FF9D7A76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79" r="22307" b="-2"/>
          <a:stretch/>
        </p:blipFill>
        <p:spPr>
          <a:xfrm>
            <a:off x="8694773" y="2820670"/>
            <a:ext cx="2879654" cy="3794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5370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40F4CC-E1B9-4168-B7A9-DBB476FB5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E73696-DD37-4705-87D3-1E6FC76573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E7D29B-69DC-4C70-8E77-A6465C0F4D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904" y="1320800"/>
            <a:ext cx="4029075" cy="517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6101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40F4CC-E1B9-4168-B7A9-DBB476FB5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E73696-DD37-4705-87D3-1E6FC76573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E7D29B-69DC-4C70-8E77-A6465C0F4D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0572"/>
          <a:stretch/>
        </p:blipFill>
        <p:spPr>
          <a:xfrm>
            <a:off x="949865" y="2464470"/>
            <a:ext cx="4029075" cy="3073647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2A4F85FE-7BD8-4E3C-9361-F2C28D51FA1F}"/>
              </a:ext>
            </a:extLst>
          </p:cNvPr>
          <p:cNvSpPr/>
          <p:nvPr/>
        </p:nvSpPr>
        <p:spPr>
          <a:xfrm>
            <a:off x="927002" y="929530"/>
            <a:ext cx="267463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Depth to water table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8B90274-545E-4915-8C46-F77E60E1E52B}"/>
              </a:ext>
            </a:extLst>
          </p:cNvPr>
          <p:cNvCxnSpPr>
            <a:cxnSpLocks/>
          </p:cNvCxnSpPr>
          <p:nvPr/>
        </p:nvCxnSpPr>
        <p:spPr>
          <a:xfrm>
            <a:off x="2853130" y="1827193"/>
            <a:ext cx="392214" cy="9766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105E1DD3-2C33-49E9-AA15-C191B89164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4866" y="1136860"/>
            <a:ext cx="5211007" cy="1414139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7B3AEFF-BA25-4427-BF13-C6C1629F2C56}"/>
              </a:ext>
            </a:extLst>
          </p:cNvPr>
          <p:cNvCxnSpPr>
            <a:cxnSpLocks/>
          </p:cNvCxnSpPr>
          <p:nvPr/>
        </p:nvCxnSpPr>
        <p:spPr>
          <a:xfrm flipH="1">
            <a:off x="1567464" y="1800354"/>
            <a:ext cx="185827" cy="19444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C57B99BD-D9E4-4392-9CEB-219D6023CC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30935" y="1976237"/>
            <a:ext cx="2801261" cy="2330765"/>
          </a:xfrm>
          <a:prstGeom prst="rect">
            <a:avLst/>
          </a:prstGeom>
        </p:spPr>
      </p:pic>
      <p:pic>
        <p:nvPicPr>
          <p:cNvPr id="1026" name="Picture 2" descr="The concept of field capacity revisited: Defining intrinsic static and  dynamic criteria for soil internal drainage dynamics - Assouline - 2014 -  Water Resources Research - Wiley Online Library">
            <a:extLst>
              <a:ext uri="{FF2B5EF4-FFF2-40B4-BE49-F238E27FC236}">
                <a16:creationId xmlns:a16="http://schemas.microsoft.com/office/drawing/2014/main" id="{8BD2513D-9F44-4B67-B5E5-A5A7BD82D0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5678" y="3141619"/>
            <a:ext cx="2376857" cy="3306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10681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5214F6F-6B15-4790-B8B8-F297556487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590722"/>
            <a:ext cx="5730354" cy="36765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8E4BA37-C2F0-453A-A6F4-F835B9433F6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972"/>
          <a:stretch/>
        </p:blipFill>
        <p:spPr>
          <a:xfrm rot="21350177">
            <a:off x="1114424" y="633412"/>
            <a:ext cx="4410075" cy="503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8852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CE74892-F986-4A3A-BD13-B71A4F2EE2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0572"/>
          <a:stretch/>
        </p:blipFill>
        <p:spPr>
          <a:xfrm>
            <a:off x="949865" y="2464470"/>
            <a:ext cx="4029075" cy="3073647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24B71340-3A35-440E-A0C2-7E0949B07A1F}"/>
              </a:ext>
            </a:extLst>
          </p:cNvPr>
          <p:cNvSpPr/>
          <p:nvPr/>
        </p:nvSpPr>
        <p:spPr>
          <a:xfrm>
            <a:off x="927002" y="929530"/>
            <a:ext cx="267463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Depth to water table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D3CE852C-DDF7-46EB-91AE-707895238B78}"/>
              </a:ext>
            </a:extLst>
          </p:cNvPr>
          <p:cNvCxnSpPr>
            <a:cxnSpLocks/>
          </p:cNvCxnSpPr>
          <p:nvPr/>
        </p:nvCxnSpPr>
        <p:spPr>
          <a:xfrm>
            <a:off x="2853130" y="1827193"/>
            <a:ext cx="392214" cy="9766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9884227-3BE9-46FD-8CEC-8A32C7BCC461}"/>
              </a:ext>
            </a:extLst>
          </p:cNvPr>
          <p:cNvCxnSpPr>
            <a:cxnSpLocks/>
          </p:cNvCxnSpPr>
          <p:nvPr/>
        </p:nvCxnSpPr>
        <p:spPr>
          <a:xfrm flipH="1">
            <a:off x="1567464" y="1800354"/>
            <a:ext cx="185827" cy="19444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1D876D38-70C2-4E7B-98B7-923F499C33A6}"/>
              </a:ext>
            </a:extLst>
          </p:cNvPr>
          <p:cNvSpPr/>
          <p:nvPr/>
        </p:nvSpPr>
        <p:spPr>
          <a:xfrm>
            <a:off x="2317072" y="2254928"/>
            <a:ext cx="1819922" cy="1287262"/>
          </a:xfrm>
          <a:prstGeom prst="ellipse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193038-2DFA-41A2-83CE-03B8ED5937F7}"/>
              </a:ext>
            </a:extLst>
          </p:cNvPr>
          <p:cNvSpPr txBox="1"/>
          <p:nvPr/>
        </p:nvSpPr>
        <p:spPr>
          <a:xfrm>
            <a:off x="4314548" y="2464470"/>
            <a:ext cx="1122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Collider….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034BE09-0F2C-4715-A3F6-61FF2CC72D51}"/>
              </a:ext>
            </a:extLst>
          </p:cNvPr>
          <p:cNvCxnSpPr>
            <a:cxnSpLocks/>
          </p:cNvCxnSpPr>
          <p:nvPr/>
        </p:nvCxnSpPr>
        <p:spPr>
          <a:xfrm flipH="1">
            <a:off x="3107184" y="3424335"/>
            <a:ext cx="2503503" cy="4907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627B636-AEDD-42A5-85BC-08753A1C6CCC}"/>
              </a:ext>
            </a:extLst>
          </p:cNvPr>
          <p:cNvSpPr txBox="1"/>
          <p:nvPr/>
        </p:nvSpPr>
        <p:spPr>
          <a:xfrm>
            <a:off x="5436971" y="3055003"/>
            <a:ext cx="492051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collider would mean…</a:t>
            </a:r>
          </a:p>
          <a:p>
            <a:endParaRPr lang="en-US" dirty="0"/>
          </a:p>
          <a:p>
            <a:r>
              <a:rPr lang="en-US" dirty="0"/>
              <a:t>I think it means this value is being </a:t>
            </a:r>
            <a:r>
              <a:rPr lang="en-US"/>
              <a:t>over estimated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37466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877C993-0D7D-4A7A-850B-0FAD451DA5F4}"/>
              </a:ext>
            </a:extLst>
          </p:cNvPr>
          <p:cNvGrpSpPr/>
          <p:nvPr/>
        </p:nvGrpSpPr>
        <p:grpSpPr>
          <a:xfrm>
            <a:off x="3286404" y="783890"/>
            <a:ext cx="4890177" cy="5613080"/>
            <a:chOff x="916066" y="1937987"/>
            <a:chExt cx="4890177" cy="5613080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69A6F643-7C9B-48E7-8489-9FF20F25F09E}"/>
                </a:ext>
              </a:extLst>
            </p:cNvPr>
            <p:cNvCxnSpPr>
              <a:cxnSpLocks/>
            </p:cNvCxnSpPr>
            <p:nvPr/>
          </p:nvCxnSpPr>
          <p:spPr>
            <a:xfrm>
              <a:off x="2002143" y="5657315"/>
              <a:ext cx="2033498" cy="0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416AD1F7-BBB5-4887-9993-889CB5432066}"/>
                </a:ext>
              </a:extLst>
            </p:cNvPr>
            <p:cNvCxnSpPr/>
            <p:nvPr/>
          </p:nvCxnSpPr>
          <p:spPr>
            <a:xfrm flipH="1">
              <a:off x="3249073" y="2845321"/>
              <a:ext cx="1" cy="456748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7A614286-D695-40F9-AD43-D8E62AC90BAC}"/>
                </a:ext>
              </a:extLst>
            </p:cNvPr>
            <p:cNvCxnSpPr>
              <a:cxnSpLocks/>
            </p:cNvCxnSpPr>
            <p:nvPr/>
          </p:nvCxnSpPr>
          <p:spPr>
            <a:xfrm>
              <a:off x="1265869" y="4983027"/>
              <a:ext cx="1649518" cy="0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7C31723E-9CF4-42DF-8F97-649F7B8EBA97}"/>
                </a:ext>
              </a:extLst>
            </p:cNvPr>
            <p:cNvCxnSpPr>
              <a:cxnSpLocks/>
            </p:cNvCxnSpPr>
            <p:nvPr/>
          </p:nvCxnSpPr>
          <p:spPr>
            <a:xfrm>
              <a:off x="1270667" y="2829847"/>
              <a:ext cx="1" cy="268525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E6FE2BB5-6F4B-4CDD-8BD1-BD3D6C4EBA7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12244" y="2829275"/>
              <a:ext cx="646511" cy="2062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6577F137-21D6-4F6B-86C9-5F1AADC39186}"/>
                </a:ext>
              </a:extLst>
            </p:cNvPr>
            <p:cNvCxnSpPr>
              <a:cxnSpLocks/>
            </p:cNvCxnSpPr>
            <p:nvPr/>
          </p:nvCxnSpPr>
          <p:spPr>
            <a:xfrm>
              <a:off x="2220295" y="2073594"/>
              <a:ext cx="1" cy="484673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BF48B69B-66E9-4F74-A9C2-23CBC8EB2E7E}"/>
                </a:ext>
              </a:extLst>
            </p:cNvPr>
            <p:cNvCxnSpPr>
              <a:cxnSpLocks/>
            </p:cNvCxnSpPr>
            <p:nvPr/>
          </p:nvCxnSpPr>
          <p:spPr>
            <a:xfrm>
              <a:off x="3413055" y="2106352"/>
              <a:ext cx="0" cy="460346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0E64FE71-D36F-476B-BDE5-762E46803642}"/>
                </a:ext>
              </a:extLst>
            </p:cNvPr>
            <p:cNvCxnSpPr>
              <a:cxnSpLocks/>
            </p:cNvCxnSpPr>
            <p:nvPr/>
          </p:nvCxnSpPr>
          <p:spPr>
            <a:xfrm>
              <a:off x="4630618" y="2115494"/>
              <a:ext cx="0" cy="460346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E79651F-731D-489B-8690-00EA43680C30}"/>
                </a:ext>
              </a:extLst>
            </p:cNvPr>
            <p:cNvSpPr txBox="1"/>
            <p:nvPr/>
          </p:nvSpPr>
          <p:spPr>
            <a:xfrm>
              <a:off x="3491332" y="7150957"/>
              <a:ext cx="1076698" cy="400110"/>
            </a:xfrm>
            <a:prstGeom prst="rect">
              <a:avLst/>
            </a:prstGeom>
            <a:solidFill>
              <a:srgbClr val="FFC000"/>
            </a:solidFill>
            <a:ln w="95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/>
                <a:t>Soil water at field capacity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F87142BE-B07E-4047-9C60-1DFD02666B93}"/>
                </a:ext>
              </a:extLst>
            </p:cNvPr>
            <p:cNvCxnSpPr>
              <a:cxnSpLocks/>
            </p:cNvCxnSpPr>
            <p:nvPr/>
          </p:nvCxnSpPr>
          <p:spPr>
            <a:xfrm>
              <a:off x="4205338" y="6228125"/>
              <a:ext cx="0" cy="0"/>
            </a:xfrm>
            <a:prstGeom prst="line">
              <a:avLst/>
            </a:prstGeom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AABEAC0C-C3D3-4186-BCE4-96FCA61F4F4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69649" y="5703757"/>
              <a:ext cx="2283" cy="1033509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8AEE4BA-00BB-4381-8F55-4FCC6B5E0C4C}"/>
                </a:ext>
              </a:extLst>
            </p:cNvPr>
            <p:cNvCxnSpPr>
              <a:cxnSpLocks/>
            </p:cNvCxnSpPr>
            <p:nvPr/>
          </p:nvCxnSpPr>
          <p:spPr>
            <a:xfrm>
              <a:off x="1272508" y="2830290"/>
              <a:ext cx="649490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490A63E9-5AB5-4923-8444-C9827D4AFE28}"/>
                </a:ext>
              </a:extLst>
            </p:cNvPr>
            <p:cNvCxnSpPr>
              <a:cxnSpLocks/>
            </p:cNvCxnSpPr>
            <p:nvPr/>
          </p:nvCxnSpPr>
          <p:spPr>
            <a:xfrm>
              <a:off x="1260518" y="5840990"/>
              <a:ext cx="2770626" cy="0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9C65689D-3EA6-40C3-9FE4-C30DA9B1BB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70666" y="3314535"/>
              <a:ext cx="1" cy="253948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80F0EADB-F648-415A-B3A2-ACDF5FB307FF}"/>
                </a:ext>
              </a:extLst>
            </p:cNvPr>
            <p:cNvCxnSpPr>
              <a:cxnSpLocks/>
            </p:cNvCxnSpPr>
            <p:nvPr/>
          </p:nvCxnSpPr>
          <p:spPr>
            <a:xfrm>
              <a:off x="4823285" y="2615940"/>
              <a:ext cx="0" cy="2871764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38F3EC29-AD8D-4D8E-8287-A7FF0798FCB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70185" y="4650314"/>
              <a:ext cx="856576" cy="0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AC116DBD-0A2D-425E-9A42-2E556BFEB143}"/>
                </a:ext>
              </a:extLst>
            </p:cNvPr>
            <p:cNvCxnSpPr/>
            <p:nvPr/>
          </p:nvCxnSpPr>
          <p:spPr>
            <a:xfrm flipH="1">
              <a:off x="4584917" y="2710403"/>
              <a:ext cx="1" cy="1435714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2BCB7CFF-5CB9-4E57-BBD9-4653C9330A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09732" y="6659151"/>
              <a:ext cx="2283" cy="482143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FE62250-E46E-4814-9C22-B949FC814EA7}"/>
                </a:ext>
              </a:extLst>
            </p:cNvPr>
            <p:cNvSpPr txBox="1"/>
            <p:nvPr/>
          </p:nvSpPr>
          <p:spPr>
            <a:xfrm>
              <a:off x="916066" y="3094412"/>
              <a:ext cx="709201" cy="40011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/>
                <a:t>Soil Erosion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4058E4A-4D98-4CB5-A215-D1983CCFE5CF}"/>
                </a:ext>
              </a:extLst>
            </p:cNvPr>
            <p:cNvSpPr txBox="1"/>
            <p:nvPr/>
          </p:nvSpPr>
          <p:spPr>
            <a:xfrm>
              <a:off x="4286967" y="2570322"/>
              <a:ext cx="655608" cy="40011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/>
                <a:t>Soil Biology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415985F-5D78-40AB-BC64-289495C3102B}"/>
                </a:ext>
              </a:extLst>
            </p:cNvPr>
            <p:cNvSpPr txBox="1"/>
            <p:nvPr/>
          </p:nvSpPr>
          <p:spPr>
            <a:xfrm>
              <a:off x="4933055" y="6737266"/>
              <a:ext cx="873188" cy="400110"/>
            </a:xfrm>
            <a:prstGeom prst="rect">
              <a:avLst/>
            </a:prstGeom>
            <a:solidFill>
              <a:srgbClr val="FFC000"/>
            </a:solidFill>
            <a:ln w="95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/>
                <a:t>Soil water at saturation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7F5D0A6-0A23-43F7-9D34-35E7E1A55071}"/>
                </a:ext>
              </a:extLst>
            </p:cNvPr>
            <p:cNvSpPr/>
            <p:nvPr/>
          </p:nvSpPr>
          <p:spPr>
            <a:xfrm>
              <a:off x="1914555" y="4953976"/>
              <a:ext cx="148990" cy="9578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6C8C7309-FEFE-482C-93D6-37E4C97BDA40}"/>
                </a:ext>
              </a:extLst>
            </p:cNvPr>
            <p:cNvCxnSpPr>
              <a:cxnSpLocks/>
            </p:cNvCxnSpPr>
            <p:nvPr/>
          </p:nvCxnSpPr>
          <p:spPr>
            <a:xfrm>
              <a:off x="2214061" y="2901658"/>
              <a:ext cx="1" cy="1019728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75AD1F8-0A4A-4DCC-8FE0-507553DEB078}"/>
                </a:ext>
              </a:extLst>
            </p:cNvPr>
            <p:cNvSpPr/>
            <p:nvPr/>
          </p:nvSpPr>
          <p:spPr>
            <a:xfrm>
              <a:off x="1932029" y="6073844"/>
              <a:ext cx="123132" cy="9578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A8E90219-000D-40EE-8F8C-DB6388DC810A}"/>
                </a:ext>
              </a:extLst>
            </p:cNvPr>
            <p:cNvSpPr/>
            <p:nvPr/>
          </p:nvSpPr>
          <p:spPr>
            <a:xfrm>
              <a:off x="2792255" y="6054421"/>
              <a:ext cx="123132" cy="9578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9D5848AC-B58A-457C-9128-2CA72A132E42}"/>
                </a:ext>
              </a:extLst>
            </p:cNvPr>
            <p:cNvSpPr/>
            <p:nvPr/>
          </p:nvSpPr>
          <p:spPr>
            <a:xfrm>
              <a:off x="3496961" y="4915987"/>
              <a:ext cx="123132" cy="9578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883A4FFF-7175-4546-BB69-63ABB9345B3B}"/>
                </a:ext>
              </a:extLst>
            </p:cNvPr>
            <p:cNvCxnSpPr>
              <a:cxnSpLocks/>
            </p:cNvCxnSpPr>
            <p:nvPr/>
          </p:nvCxnSpPr>
          <p:spPr>
            <a:xfrm>
              <a:off x="3571783" y="3006212"/>
              <a:ext cx="0" cy="1444001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B44BA0B-17DE-44D5-8494-5C095F90C4E4}"/>
                </a:ext>
              </a:extLst>
            </p:cNvPr>
            <p:cNvSpPr txBox="1"/>
            <p:nvPr/>
          </p:nvSpPr>
          <p:spPr>
            <a:xfrm>
              <a:off x="1593915" y="1937987"/>
              <a:ext cx="3536829" cy="276999"/>
            </a:xfrm>
            <a:prstGeom prst="rect">
              <a:avLst/>
            </a:prstGeom>
            <a:solidFill>
              <a:srgbClr val="21D109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Cover Crops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9258866-201D-49EA-859B-8858E364BAAA}"/>
                </a:ext>
              </a:extLst>
            </p:cNvPr>
            <p:cNvSpPr txBox="1"/>
            <p:nvPr/>
          </p:nvSpPr>
          <p:spPr>
            <a:xfrm>
              <a:off x="1880408" y="2534812"/>
              <a:ext cx="660241" cy="556775"/>
            </a:xfrm>
            <a:prstGeom prst="rect">
              <a:avLst/>
            </a:prstGeom>
            <a:solidFill>
              <a:srgbClr val="FFC000"/>
            </a:solidFill>
            <a:ln w="95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/>
                <a:t>Above-ground biomass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EADF5C11-E0CD-48BC-AEB6-49CE36B34BFA}"/>
                </a:ext>
              </a:extLst>
            </p:cNvPr>
            <p:cNvSpPr txBox="1"/>
            <p:nvPr/>
          </p:nvSpPr>
          <p:spPr>
            <a:xfrm>
              <a:off x="2974377" y="6228858"/>
              <a:ext cx="891434" cy="413010"/>
            </a:xfrm>
            <a:prstGeom prst="rect">
              <a:avLst/>
            </a:prstGeom>
            <a:solidFill>
              <a:srgbClr val="FFC000"/>
            </a:solidFill>
            <a:ln w="95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/>
                <a:t>Pore size distributions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19AE5668-6315-4FD9-9E10-7A72150C2908}"/>
                </a:ext>
              </a:extLst>
            </p:cNvPr>
            <p:cNvSpPr/>
            <p:nvPr/>
          </p:nvSpPr>
          <p:spPr>
            <a:xfrm>
              <a:off x="3366434" y="5600393"/>
              <a:ext cx="97125" cy="8914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8DCDFC3D-9342-46A8-93D5-D3E0BB3064CF}"/>
                </a:ext>
              </a:extLst>
            </p:cNvPr>
            <p:cNvCxnSpPr>
              <a:cxnSpLocks/>
            </p:cNvCxnSpPr>
            <p:nvPr/>
          </p:nvCxnSpPr>
          <p:spPr>
            <a:xfrm>
              <a:off x="1265869" y="4124397"/>
              <a:ext cx="546434" cy="0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96C51478-3A35-4AB1-81A5-264FFB7783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34171" y="4148637"/>
              <a:ext cx="1844435" cy="0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5D9350F4-FC19-46A8-BD78-8C7C12F24A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00018" y="4122259"/>
              <a:ext cx="1" cy="523128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EF8A03DE-3760-4D40-91FB-E2AE6BFFEEC1}"/>
                </a:ext>
              </a:extLst>
            </p:cNvPr>
            <p:cNvCxnSpPr>
              <a:cxnSpLocks/>
            </p:cNvCxnSpPr>
            <p:nvPr/>
          </p:nvCxnSpPr>
          <p:spPr>
            <a:xfrm>
              <a:off x="2304905" y="4650314"/>
              <a:ext cx="584564" cy="0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AD92030D-A9A4-45AA-B1FF-9D5C24CD3034}"/>
                </a:ext>
              </a:extLst>
            </p:cNvPr>
            <p:cNvSpPr/>
            <p:nvPr/>
          </p:nvSpPr>
          <p:spPr>
            <a:xfrm>
              <a:off x="2118146" y="3239494"/>
              <a:ext cx="148990" cy="9578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B7903F2B-6A81-44D8-9BBA-F11D43958F2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21645" y="3294467"/>
              <a:ext cx="1627448" cy="0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58FFF1-43C5-4E19-A47C-BD09677CC048}"/>
                </a:ext>
              </a:extLst>
            </p:cNvPr>
            <p:cNvCxnSpPr/>
            <p:nvPr/>
          </p:nvCxnSpPr>
          <p:spPr>
            <a:xfrm flipH="1">
              <a:off x="1992296" y="4235974"/>
              <a:ext cx="1" cy="1435714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AAC22372-2D31-4E92-908E-6797A875A86C}"/>
                </a:ext>
              </a:extLst>
            </p:cNvPr>
            <p:cNvSpPr/>
            <p:nvPr/>
          </p:nvSpPr>
          <p:spPr>
            <a:xfrm>
              <a:off x="3366434" y="5806133"/>
              <a:ext cx="97125" cy="8914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CAB5167D-4373-4AFC-A099-02BAEE03FF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13055" y="5074451"/>
              <a:ext cx="2283" cy="1136860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FC605C4B-8296-4120-9D04-8A320C51CC4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33862" y="5893710"/>
              <a:ext cx="2283" cy="1250546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8DCEBDAC-24D7-4577-BAA1-800BD7440D92}"/>
                </a:ext>
              </a:extLst>
            </p:cNvPr>
            <p:cNvSpPr txBox="1"/>
            <p:nvPr/>
          </p:nvSpPr>
          <p:spPr>
            <a:xfrm>
              <a:off x="4035641" y="5485395"/>
              <a:ext cx="1614352" cy="55399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endParaRPr lang="en-US" sz="1000" dirty="0"/>
            </a:p>
            <a:p>
              <a:pPr algn="ctr"/>
              <a:r>
                <a:rPr lang="en-US" sz="1000" dirty="0"/>
                <a:t>Soil porosity</a:t>
              </a:r>
            </a:p>
            <a:p>
              <a:pPr algn="ctr"/>
              <a:endParaRPr lang="en-US" sz="1000" dirty="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6461A19A-6336-49AE-A606-4A01B9214A4D}"/>
                </a:ext>
              </a:extLst>
            </p:cNvPr>
            <p:cNvSpPr txBox="1"/>
            <p:nvPr/>
          </p:nvSpPr>
          <p:spPr>
            <a:xfrm>
              <a:off x="1837837" y="3923955"/>
              <a:ext cx="879910" cy="400110"/>
            </a:xfrm>
            <a:prstGeom prst="rect">
              <a:avLst/>
            </a:prstGeom>
            <a:solidFill>
              <a:srgbClr val="FFC000"/>
            </a:solidFill>
            <a:ln w="95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/>
                <a:t>Soil Organic Matter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1EE43892-1389-428D-AB7C-39B4246A9529}"/>
                </a:ext>
              </a:extLst>
            </p:cNvPr>
            <p:cNvSpPr txBox="1"/>
            <p:nvPr/>
          </p:nvSpPr>
          <p:spPr>
            <a:xfrm>
              <a:off x="2881519" y="4459028"/>
              <a:ext cx="1077151" cy="70788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sz="1000" dirty="0"/>
            </a:p>
            <a:p>
              <a:pPr algn="ctr"/>
              <a:r>
                <a:rPr lang="en-US" sz="1000" dirty="0"/>
                <a:t>Soil</a:t>
              </a:r>
            </a:p>
            <a:p>
              <a:pPr algn="ctr"/>
              <a:r>
                <a:rPr lang="en-US" sz="1000" dirty="0"/>
                <a:t>aggregation</a:t>
              </a:r>
            </a:p>
            <a:p>
              <a:pPr algn="ctr"/>
              <a:endParaRPr lang="en-US" sz="1000" dirty="0"/>
            </a:p>
          </p:txBody>
        </p: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F5859DB5-96BF-4E3C-AEB3-C6151706DEA0}"/>
                </a:ext>
              </a:extLst>
            </p:cNvPr>
            <p:cNvCxnSpPr/>
            <p:nvPr/>
          </p:nvCxnSpPr>
          <p:spPr>
            <a:xfrm flipH="1">
              <a:off x="3753605" y="3064096"/>
              <a:ext cx="1" cy="66977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A1A7F35F-31BB-4C64-A512-38DF52B54102}"/>
                </a:ext>
              </a:extLst>
            </p:cNvPr>
            <p:cNvCxnSpPr>
              <a:cxnSpLocks/>
            </p:cNvCxnSpPr>
            <p:nvPr/>
          </p:nvCxnSpPr>
          <p:spPr>
            <a:xfrm>
              <a:off x="3753605" y="3735233"/>
              <a:ext cx="649490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B64E95AB-0103-40A9-AE3A-45281A3F8EDD}"/>
                </a:ext>
              </a:extLst>
            </p:cNvPr>
            <p:cNvSpPr txBox="1"/>
            <p:nvPr/>
          </p:nvSpPr>
          <p:spPr>
            <a:xfrm>
              <a:off x="3062654" y="2549452"/>
              <a:ext cx="750407" cy="55399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/>
                <a:t>Below-ground biomass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BB852E36-569E-42FB-8B85-7277695328CA}"/>
                </a:ext>
              </a:extLst>
            </p:cNvPr>
            <p:cNvSpPr/>
            <p:nvPr/>
          </p:nvSpPr>
          <p:spPr>
            <a:xfrm>
              <a:off x="4315905" y="4105543"/>
              <a:ext cx="148990" cy="9578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A10DD046-C988-41FC-866A-7E15D6645F78}"/>
                </a:ext>
              </a:extLst>
            </p:cNvPr>
            <p:cNvSpPr/>
            <p:nvPr/>
          </p:nvSpPr>
          <p:spPr>
            <a:xfrm>
              <a:off x="4315905" y="4590917"/>
              <a:ext cx="148990" cy="9578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C7AAB601-B1BA-4609-BAB5-0B1B86721BF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93430" y="3734318"/>
              <a:ext cx="2283" cy="1724814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373197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</TotalTime>
  <Words>57</Words>
  <Application>Microsoft Office PowerPoint</Application>
  <PresentationFormat>Widescreen</PresentationFormat>
  <Paragraphs>21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Causal language?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Nichols, Virginia A [AGRON]</dc:creator>
  <cp:lastModifiedBy>Nichols, Virginia A [AGRON]</cp:lastModifiedBy>
  <cp:revision>5</cp:revision>
  <dcterms:created xsi:type="dcterms:W3CDTF">2021-03-29T21:30:53Z</dcterms:created>
  <dcterms:modified xsi:type="dcterms:W3CDTF">2021-03-31T12:58:46Z</dcterms:modified>
</cp:coreProperties>
</file>